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7" r:id="rId4"/>
    <p:sldId id="259" r:id="rId5"/>
    <p:sldId id="276" r:id="rId6"/>
    <p:sldId id="284" r:id="rId7"/>
    <p:sldId id="275" r:id="rId8"/>
    <p:sldId id="277" r:id="rId9"/>
    <p:sldId id="279" r:id="rId10"/>
    <p:sldId id="280" r:id="rId11"/>
    <p:sldId id="285" r:id="rId12"/>
    <p:sldId id="261" r:id="rId13"/>
  </p:sldIdLst>
  <p:sldSz cx="12192000" cy="6858000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K2D" panose="020B0604020202020204" charset="-34"/>
      <p:regular r:id="rId25"/>
      <p:bold r:id="rId26"/>
      <p:italic r:id="rId27"/>
      <p:boldItalic r:id="rId28"/>
    </p:embeddedFont>
    <p:embeddedFont>
      <p:font typeface="Readex Pro" panose="020B0604020202020204" charset="-78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5CAA"/>
    <a:srgbClr val="CCFFFF"/>
    <a:srgbClr val="00AFEF"/>
    <a:srgbClr val="FFFFFF"/>
    <a:srgbClr val="27ACE3"/>
    <a:srgbClr val="1F5CA9"/>
    <a:srgbClr val="F2F2F2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979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/>
            <p:cNvSpPr txBox="1"/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/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/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7/12/2025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XÂY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DỰNG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MÔ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KHÁCH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CHẤP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NHẬN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VAY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DỤNG</a:t>
            </a:r>
            <a:r>
              <a:rPr lang="en-US" dirty="0">
                <a:latin typeface="+mj-lt"/>
              </a:rPr>
              <a:t> HAY </a:t>
            </a:r>
            <a:r>
              <a:rPr lang="en-US" dirty="0" err="1">
                <a:latin typeface="+mj-lt"/>
              </a:rPr>
              <a:t>KHÔNG</a:t>
            </a:r>
            <a:endParaRPr lang="en-US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144" y="1899487"/>
            <a:ext cx="11205713" cy="1036706"/>
          </a:xfrm>
        </p:spPr>
        <p:txBody>
          <a:bodyPr/>
          <a:lstStyle/>
          <a:p>
            <a:r>
              <a:rPr lang="en-US" sz="2000" dirty="0"/>
              <a:t>ĐỒ ÁN MÁY HỌC ỨNG DỤNG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+mj-lt"/>
                <a:sym typeface="+mn-ea"/>
              </a:rPr>
              <a:t>Đánh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giá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mô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hình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(82%).</a:t>
            </a:r>
          </a:p>
          <a:p>
            <a:r>
              <a:rPr lang="en-US" dirty="0"/>
              <a:t>-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&gt;&gt;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376"/>
            <a:ext cx="10515600" cy="921863"/>
          </a:xfrm>
        </p:spPr>
        <p:txBody>
          <a:bodyPr/>
          <a:lstStyle/>
          <a:p>
            <a:r>
              <a:rPr dirty="0" err="1">
                <a:latin typeface="+mj-lt"/>
                <a:sym typeface="+mn-ea"/>
              </a:rPr>
              <a:t>Kết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luận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241"/>
            <a:ext cx="10515600" cy="1413121"/>
          </a:xfrm>
        </p:spPr>
        <p:txBody>
          <a:bodyPr/>
          <a:lstStyle/>
          <a:p>
            <a:r>
              <a:rPr lang="en-US" sz="2400" b="0" dirty="0">
                <a:solidFill>
                  <a:srgbClr val="000000"/>
                </a:solidFill>
              </a:rPr>
              <a:t>- Decision Tree </a:t>
            </a:r>
            <a:r>
              <a:rPr lang="en-US" sz="2400" b="0" dirty="0" err="1">
                <a:solidFill>
                  <a:srgbClr val="000000"/>
                </a:solidFill>
              </a:rPr>
              <a:t>đạt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độ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chính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xác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trung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bình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tốt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trên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tập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dữ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liệu</a:t>
            </a:r>
            <a:r>
              <a:rPr lang="en-US" sz="2400" b="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- </a:t>
            </a:r>
            <a:r>
              <a:rPr lang="en-US" sz="2400" b="0" dirty="0" err="1">
                <a:solidFill>
                  <a:srgbClr val="000000"/>
                </a:solidFill>
              </a:rPr>
              <a:t>Mô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hình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dễ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triển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khai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và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giải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thích</a:t>
            </a:r>
            <a:r>
              <a:rPr lang="en-US" sz="2400" b="0" dirty="0">
                <a:solidFill>
                  <a:srgbClr val="0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0" y="3213697"/>
            <a:ext cx="10515600" cy="921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dirty="0" err="1">
                <a:latin typeface="+mj-lt"/>
                <a:sym typeface="+mn-ea"/>
              </a:rPr>
              <a:t>Hướng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phát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triển</a:t>
            </a:r>
            <a:endParaRPr lang="en-US" dirty="0"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838200" y="4583198"/>
            <a:ext cx="10515600" cy="114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000000"/>
                </a:solidFill>
              </a:rPr>
              <a:t>- </a:t>
            </a:r>
            <a:r>
              <a:rPr lang="en-US" sz="2400" b="0" dirty="0" err="1">
                <a:solidFill>
                  <a:srgbClr val="000000"/>
                </a:solidFill>
              </a:rPr>
              <a:t>Tối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ưu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tham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số</a:t>
            </a:r>
            <a:r>
              <a:rPr lang="en-US" sz="2400" b="0" dirty="0">
                <a:solidFill>
                  <a:srgbClr val="000000"/>
                </a:solidFill>
              </a:rPr>
              <a:t> Decision Tree.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000000"/>
                </a:solidFill>
              </a:rPr>
              <a:t>- </a:t>
            </a:r>
            <a:r>
              <a:rPr lang="vi-VN" sz="2400" b="0" dirty="0">
                <a:solidFill>
                  <a:srgbClr val="000000"/>
                </a:solidFill>
              </a:rPr>
              <a:t>Đánh giá trên tập dữ liệu lớn hơn và đa dạng hơn.</a:t>
            </a:r>
            <a:endParaRPr lang="en-US" sz="2400" b="1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>
                <a:latin typeface="+mj-lt"/>
              </a:rPr>
              <a:t>CẢM</a:t>
            </a:r>
            <a:r>
              <a:rPr lang="en-US" dirty="0">
                <a:latin typeface="+mj-lt"/>
              </a:rPr>
              <a:t> ƠN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5224" y="746486"/>
            <a:ext cx="11205713" cy="1855310"/>
          </a:xfrm>
        </p:spPr>
        <p:txBody>
          <a:bodyPr/>
          <a:lstStyle/>
          <a:p>
            <a:pPr algn="ctr"/>
            <a:r>
              <a:rPr lang="en-US" dirty="0"/>
              <a:t>Thành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840" y="2764790"/>
            <a:ext cx="11205845" cy="1737995"/>
          </a:xfrm>
        </p:spPr>
        <p:txBody>
          <a:bodyPr>
            <a:noAutofit/>
          </a:bodyPr>
          <a:lstStyle/>
          <a:p>
            <a:pPr marL="457200" indent="-457200" algn="ctr">
              <a:buAutoNum type="arabicPeriod"/>
            </a:pPr>
            <a:r>
              <a:rPr lang="en-US" sz="1900" dirty="0" err="1"/>
              <a:t>Trương</a:t>
            </a:r>
            <a:r>
              <a:rPr lang="en-US" sz="1900" dirty="0"/>
              <a:t> Văn Anh </a:t>
            </a:r>
            <a:r>
              <a:rPr lang="en-US" sz="1900" dirty="0" err="1"/>
              <a:t>Kiệt</a:t>
            </a:r>
            <a:r>
              <a:rPr lang="en-US" sz="1900" dirty="0"/>
              <a:t> </a:t>
            </a:r>
            <a:r>
              <a:rPr lang="en-US" sz="1900" dirty="0" err="1"/>
              <a:t>B2205886</a:t>
            </a:r>
            <a:endParaRPr lang="en-US" sz="1900" dirty="0"/>
          </a:p>
          <a:p>
            <a:pPr marL="457200" indent="-457200" algn="ctr">
              <a:buAutoNum type="arabicPeriod"/>
            </a:pPr>
            <a:r>
              <a:rPr lang="en-US" sz="1900" dirty="0"/>
              <a:t>Phan Thành </a:t>
            </a:r>
            <a:r>
              <a:rPr lang="en-US" sz="1900" dirty="0" err="1"/>
              <a:t>Tiến</a:t>
            </a:r>
            <a:r>
              <a:rPr lang="en-US" sz="1900" dirty="0"/>
              <a:t> </a:t>
            </a:r>
            <a:r>
              <a:rPr lang="en-US" sz="1900" dirty="0" err="1"/>
              <a:t>B2205914</a:t>
            </a:r>
            <a:endParaRPr lang="en-US" sz="1900" dirty="0"/>
          </a:p>
          <a:p>
            <a:pPr marL="457200" indent="-457200" algn="ctr">
              <a:buAutoNum type="arabicPeriod"/>
            </a:pPr>
            <a:r>
              <a:rPr lang="en-US" sz="1900" dirty="0" err="1"/>
              <a:t>Nguyễn</a:t>
            </a:r>
            <a:r>
              <a:rPr lang="en-US" sz="1900" dirty="0"/>
              <a:t> </a:t>
            </a:r>
            <a:r>
              <a:rPr lang="en-US" sz="1900" dirty="0" err="1"/>
              <a:t>Quàn</a:t>
            </a:r>
            <a:r>
              <a:rPr lang="en-US" sz="1900" dirty="0"/>
              <a:t> </a:t>
            </a:r>
            <a:r>
              <a:rPr lang="en-US" sz="1900" dirty="0" err="1"/>
              <a:t>Thắng</a:t>
            </a:r>
            <a:r>
              <a:rPr lang="en-US" sz="1900" dirty="0"/>
              <a:t> </a:t>
            </a:r>
            <a:r>
              <a:rPr lang="en-US" sz="1900" dirty="0" err="1"/>
              <a:t>B2205908</a:t>
            </a:r>
            <a:endParaRPr lang="en-US" sz="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567" y="338773"/>
            <a:ext cx="10029565" cy="1655762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Nội</a:t>
            </a:r>
            <a:r>
              <a:rPr lang="en-US" dirty="0">
                <a:latin typeface="+mj-lt"/>
              </a:rPr>
              <a:t> dung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355" y="2197735"/>
            <a:ext cx="10029825" cy="3522980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>
                <a:sym typeface="+mn-ea"/>
              </a:rPr>
              <a:t>Hướng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phát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triển</a:t>
            </a:r>
            <a:r>
              <a:rPr lang="en-US" dirty="0">
                <a:sym typeface="+mn-ea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+mj-lt"/>
                <a:sym typeface="+mn-ea"/>
              </a:rPr>
              <a:t>Mô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tả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bài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toán</a:t>
            </a:r>
            <a:endParaRPr lang="en-US" dirty="0">
              <a:latin typeface="+mj-lt"/>
            </a:endParaRPr>
          </a:p>
        </p:txBody>
      </p:sp>
      <p:sp>
        <p:nvSpPr>
          <p:cNvPr id="12" name="Title 1"/>
          <p:cNvSpPr>
            <a:spLocks noGrp="1"/>
          </p:cNvSpPr>
          <p:nvPr/>
        </p:nvSpPr>
        <p:spPr>
          <a:xfrm>
            <a:off x="5366385" y="1477645"/>
            <a:ext cx="549529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solidFill>
                  <a:schemeClr val="tx1"/>
                </a:solidFill>
                <a:latin typeface="+mj-lt"/>
                <a:sym typeface="+mn-ea"/>
              </a:rPr>
              <a:t>Phê</a:t>
            </a:r>
            <a:r>
              <a:rPr lang="en-US" sz="4000" dirty="0">
                <a:solidFill>
                  <a:schemeClr val="tx1"/>
                </a:solidFill>
                <a:latin typeface="+mj-lt"/>
                <a:sym typeface="+mn-ea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sym typeface="+mn-ea"/>
              </a:rPr>
              <a:t>duyệt</a:t>
            </a:r>
            <a:r>
              <a:rPr lang="en-US" sz="4000" dirty="0">
                <a:solidFill>
                  <a:schemeClr val="tx1"/>
                </a:solidFill>
                <a:latin typeface="+mj-lt"/>
                <a:sym typeface="+mn-ea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sym typeface="+mn-ea"/>
              </a:rPr>
              <a:t>tính</a:t>
            </a:r>
            <a:r>
              <a:rPr lang="en-US" sz="4000" dirty="0">
                <a:solidFill>
                  <a:schemeClr val="tx1"/>
                </a:solidFill>
                <a:latin typeface="+mj-lt"/>
                <a:sym typeface="+mn-ea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sym typeface="+mn-ea"/>
              </a:rPr>
              <a:t>dụng</a:t>
            </a:r>
            <a:endParaRPr lang="en-US" sz="4000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273040" y="2803525"/>
            <a:ext cx="6080760" cy="3373755"/>
          </a:xfrm>
        </p:spPr>
        <p:txBody>
          <a:bodyPr/>
          <a:lstStyle/>
          <a:p>
            <a:r>
              <a:rPr lang="en-US" sz="2400" b="0" dirty="0" err="1">
                <a:solidFill>
                  <a:srgbClr val="000000"/>
                </a:solidFill>
              </a:rPr>
              <a:t>Xây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dựng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mô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hình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học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máy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để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phân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loại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khả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năng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cấp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tín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dụng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dựa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trên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dữ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liệu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khách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err="1">
                <a:solidFill>
                  <a:srgbClr val="000000"/>
                </a:solidFill>
              </a:rPr>
              <a:t>hàng</a:t>
            </a:r>
            <a:r>
              <a:rPr lang="en-US" sz="2400" b="0" dirty="0">
                <a:solidFill>
                  <a:srgbClr val="000000"/>
                </a:solidFill>
              </a:rPr>
              <a:t>. </a:t>
            </a:r>
          </a:p>
        </p:txBody>
      </p:sp>
      <p:pic>
        <p:nvPicPr>
          <p:cNvPr id="1026" name="Picture 2" descr="Tìm hiểu về hình thức vay vốn kinh doanh hiện nay | Tài Chính Online">
            <a:extLst>
              <a:ext uri="{FF2B5EF4-FFF2-40B4-BE49-F238E27FC236}">
                <a16:creationId xmlns:a16="http://schemas.microsoft.com/office/drawing/2014/main" id="{87C988CC-9AD8-3C5B-E216-4C0017A7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9" y="1709839"/>
            <a:ext cx="3888658" cy="24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00" y="671805"/>
            <a:ext cx="4467226" cy="535735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266" y="1539551"/>
            <a:ext cx="5439746" cy="373224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1600" dirty="0" err="1"/>
              <a:t>Tên</a:t>
            </a:r>
            <a:r>
              <a:rPr lang="en-US" sz="1600" dirty="0"/>
              <a:t> </a:t>
            </a:r>
            <a:r>
              <a:rPr lang="en-US" sz="1600" dirty="0" err="1"/>
              <a:t>tập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: Credit Approval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1600" dirty="0" err="1"/>
              <a:t>Lĩnh</a:t>
            </a:r>
            <a:r>
              <a:rPr lang="en-US" sz="1600" dirty="0"/>
              <a:t> </a:t>
            </a:r>
            <a:r>
              <a:rPr lang="en-US" sz="1600" dirty="0" err="1"/>
              <a:t>vực</a:t>
            </a:r>
            <a:r>
              <a:rPr lang="en-US" sz="1600" dirty="0"/>
              <a:t>: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endParaRPr lang="en-US" sz="16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: 15 </a:t>
            </a:r>
            <a:r>
              <a:rPr lang="en-US" sz="1600" dirty="0" err="1"/>
              <a:t>thuộc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(A1-</a:t>
            </a:r>
            <a:r>
              <a:rPr lang="en-US" sz="1600" dirty="0" err="1"/>
              <a:t>A15</a:t>
            </a:r>
            <a:r>
              <a:rPr lang="en-US" sz="1600" dirty="0"/>
              <a:t>)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nhãn</a:t>
            </a:r>
            <a:r>
              <a:rPr lang="en-US" sz="1600" dirty="0"/>
              <a:t> (</a:t>
            </a:r>
            <a:r>
              <a:rPr lang="en-US" sz="1600" dirty="0" err="1"/>
              <a:t>A16</a:t>
            </a:r>
            <a:r>
              <a:rPr lang="en-US" sz="1600" dirty="0"/>
              <a:t>)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mẫu</a:t>
            </a:r>
            <a:r>
              <a:rPr lang="en-US" sz="1600" dirty="0"/>
              <a:t>: 690, 37 </a:t>
            </a:r>
            <a:r>
              <a:rPr lang="en-US" sz="1600" dirty="0" err="1"/>
              <a:t>mẫu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thiếu</a:t>
            </a:r>
            <a:r>
              <a:rPr lang="en-US" sz="1600" dirty="0"/>
              <a:t> (~5%)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	+ (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duyệt</a:t>
            </a:r>
            <a:r>
              <a:rPr lang="en-US" sz="1600" dirty="0"/>
              <a:t>): 307 </a:t>
            </a:r>
            <a:r>
              <a:rPr lang="en-US" sz="1600" dirty="0" err="1"/>
              <a:t>mẫu</a:t>
            </a:r>
            <a:r>
              <a:rPr lang="en-US" sz="1600" dirty="0"/>
              <a:t> (~44.5%)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	- (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chối</a:t>
            </a:r>
            <a:r>
              <a:rPr lang="en-US" sz="1600" dirty="0"/>
              <a:t>); 383 </a:t>
            </a:r>
            <a:r>
              <a:rPr lang="en-US" sz="1600" dirty="0" err="1"/>
              <a:t>mẫu</a:t>
            </a:r>
            <a:r>
              <a:rPr lang="en-US" sz="1600" dirty="0"/>
              <a:t> (~55.5%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vi-VN" sz="1600" dirty="0"/>
              <a:t>Mục tiêu: dự đoán xem </a:t>
            </a:r>
            <a:r>
              <a:rPr lang="vi-VN" sz="1600" b="1" dirty="0"/>
              <a:t>đơn xin có được duyệt (+) hay bị từ chối (-)</a:t>
            </a:r>
            <a:r>
              <a:rPr lang="vi-VN" sz="1600" dirty="0"/>
              <a:t> dựa trên thông tin của khách hàng.</a:t>
            </a:r>
            <a:endParaRPr lang="en-US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EA8CB4-A780-18BE-7592-B2C0F46A3B5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104555" y="671805"/>
            <a:ext cx="5854179" cy="472475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Cài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đặt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mô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hình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645"/>
            <a:ext cx="10515600" cy="4699635"/>
          </a:xfrm>
        </p:spPr>
        <p:txBody>
          <a:bodyPr/>
          <a:lstStyle/>
          <a:p>
            <a:r>
              <a:rPr lang="en-US" b="1" dirty="0" err="1"/>
              <a:t>Lựa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r>
              <a:rPr lang="en-US" b="1" dirty="0"/>
              <a:t>Decision Tree</a:t>
            </a:r>
          </a:p>
          <a:p>
            <a:r>
              <a:rPr lang="en-US" dirty="0"/>
              <a:t>-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b="1" dirty="0" err="1"/>
              <a:t>giám</a:t>
            </a:r>
            <a:r>
              <a:rPr lang="en-US" b="1" dirty="0"/>
              <a:t> </a:t>
            </a:r>
            <a:r>
              <a:rPr lang="en-US" b="1" dirty="0" err="1"/>
              <a:t>sát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giải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Cài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đặt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mô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hình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970"/>
            <a:ext cx="4582795" cy="532130"/>
          </a:xfrm>
        </p:spPr>
        <p:txBody>
          <a:bodyPr/>
          <a:lstStyle/>
          <a:p>
            <a:r>
              <a:rPr lang="en-US" sz="2800" b="1" dirty="0" err="1"/>
              <a:t>Cấu</a:t>
            </a:r>
            <a:r>
              <a:rPr lang="en-US" sz="2800" b="1" dirty="0"/>
              <a:t> </a:t>
            </a:r>
            <a:r>
              <a:rPr lang="en-US" sz="2800" b="1" dirty="0" err="1"/>
              <a:t>hình</a:t>
            </a:r>
            <a:r>
              <a:rPr lang="en-US" sz="2800" b="1" dirty="0"/>
              <a:t>:</a:t>
            </a:r>
          </a:p>
          <a:p>
            <a:endParaRPr lang="en-US" sz="2800" b="1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838200" y="2439670"/>
            <a:ext cx="4582795" cy="395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:</a:t>
            </a:r>
          </a:p>
          <a:p>
            <a:r>
              <a:rPr lang="en-US" dirty="0"/>
              <a:t>- CPU: </a:t>
            </a:r>
            <a:r>
              <a:rPr lang="en-US" dirty="0" err="1"/>
              <a:t>Từ</a:t>
            </a:r>
            <a:r>
              <a:rPr lang="en-US" dirty="0"/>
              <a:t> Intel </a:t>
            </a:r>
            <a:r>
              <a:rPr lang="en-US" dirty="0" err="1"/>
              <a:t>i5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r>
              <a:rPr lang="en-US" dirty="0"/>
              <a:t>- RAM: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8GB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r>
              <a:rPr lang="en-US" dirty="0"/>
              <a:t>- Ổ </a:t>
            </a:r>
            <a:r>
              <a:rPr lang="en-US" dirty="0" err="1"/>
              <a:t>cứng</a:t>
            </a:r>
            <a:r>
              <a:rPr lang="en-US" dirty="0"/>
              <a:t>: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1GB</a:t>
            </a:r>
            <a:r>
              <a:rPr lang="en-US" dirty="0"/>
              <a:t> dung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.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771005" y="2381250"/>
            <a:ext cx="4582795" cy="395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:</a:t>
            </a:r>
          </a:p>
          <a:p>
            <a:r>
              <a:rPr lang="en-US" dirty="0"/>
              <a:t>- Python.</a:t>
            </a:r>
          </a:p>
          <a:p>
            <a:r>
              <a:rPr lang="en-US" dirty="0"/>
              <a:t>-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( Pandas, Scikit-learn, ...)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467226" cy="769000"/>
          </a:xfrm>
        </p:spPr>
        <p:txBody>
          <a:bodyPr/>
          <a:lstStyle/>
          <a:p>
            <a:r>
              <a:rPr dirty="0" err="1">
                <a:latin typeface="+mj-lt"/>
                <a:sym typeface="+mn-ea"/>
              </a:rPr>
              <a:t>Cài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đặt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mô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hình</a:t>
            </a:r>
            <a:endParaRPr lang="en-US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3946" y="1122676"/>
            <a:ext cx="9724107" cy="4612647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Tiền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Xử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lý</a:t>
            </a:r>
            <a:r>
              <a:rPr lang="en-US" sz="2000" b="0" dirty="0">
                <a:solidFill>
                  <a:srgbClr val="000000"/>
                </a:solidFill>
              </a:rPr>
              <a:t> missing values: </a:t>
            </a:r>
            <a:r>
              <a:rPr lang="en-US" sz="2000" b="0" dirty="0" err="1">
                <a:solidFill>
                  <a:srgbClr val="000000"/>
                </a:solidFill>
              </a:rPr>
              <a:t>thay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thế</a:t>
            </a:r>
            <a:r>
              <a:rPr lang="en-US" sz="2000" b="0" dirty="0">
                <a:solidFill>
                  <a:srgbClr val="000000"/>
                </a:solidFill>
              </a:rPr>
              <a:t> mode/mean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Mã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hóa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nhãn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LabelEncoder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Chuẩn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hóa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StandardScaler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- </a:t>
            </a:r>
            <a:r>
              <a:rPr lang="en-US" sz="2000" b="0" dirty="0" err="1">
                <a:solidFill>
                  <a:srgbClr val="000000"/>
                </a:solidFill>
              </a:rPr>
              <a:t>Mã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hóa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các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biến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phân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loại</a:t>
            </a:r>
            <a:r>
              <a:rPr lang="en-US" sz="2000" b="0" dirty="0">
                <a:solidFill>
                  <a:srgbClr val="000000"/>
                </a:solidFill>
              </a:rPr>
              <a:t> (</a:t>
            </a:r>
            <a:r>
              <a:rPr lang="en-US" sz="2000" b="0" dirty="0" err="1">
                <a:solidFill>
                  <a:srgbClr val="000000"/>
                </a:solidFill>
              </a:rPr>
              <a:t>LabelEncoder</a:t>
            </a:r>
            <a:r>
              <a:rPr lang="en-US" sz="2000" b="0" dirty="0">
                <a:solidFill>
                  <a:srgbClr val="000000"/>
                </a:solidFill>
              </a:rPr>
              <a:t> &amp; </a:t>
            </a:r>
            <a:r>
              <a:rPr lang="en-US" sz="2000" b="0" dirty="0" err="1">
                <a:solidFill>
                  <a:srgbClr val="000000"/>
                </a:solidFill>
              </a:rPr>
              <a:t>OneHotEncoder</a:t>
            </a:r>
            <a:r>
              <a:rPr lang="en-US" sz="2000" b="0" dirty="0">
                <a:solidFill>
                  <a:srgbClr val="000000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- Chia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: 80% train, 20% test.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/>
        </p:nvSpPr>
        <p:spPr>
          <a:xfrm>
            <a:off x="0" y="-790"/>
            <a:ext cx="10515600" cy="1004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dirty="0" err="1">
                <a:latin typeface="+mj-lt"/>
                <a:sym typeface="+mn-ea"/>
              </a:rPr>
              <a:t>Đánh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giá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mô</a:t>
            </a:r>
            <a:r>
              <a:rPr dirty="0">
                <a:latin typeface="+mj-lt"/>
                <a:sym typeface="+mn-ea"/>
              </a:rPr>
              <a:t> </a:t>
            </a:r>
            <a:r>
              <a:rPr dirty="0" err="1">
                <a:latin typeface="+mj-lt"/>
                <a:sym typeface="+mn-ea"/>
              </a:rPr>
              <a:t>hình</a:t>
            </a: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A3C04-272F-E826-C459-D0CD90D9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77" y="717508"/>
            <a:ext cx="7909846" cy="54229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643</TotalTime>
  <Words>471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Roboto</vt:lpstr>
      <vt:lpstr>Readex Pro</vt:lpstr>
      <vt:lpstr>Arial</vt:lpstr>
      <vt:lpstr>K2D</vt:lpstr>
      <vt:lpstr>Calibri</vt:lpstr>
      <vt:lpstr>Times New Roman</vt:lpstr>
      <vt:lpstr>Barlow</vt:lpstr>
      <vt:lpstr>Calibri Light</vt:lpstr>
      <vt:lpstr>Office Theme</vt:lpstr>
      <vt:lpstr>XÂY DỰNG MÔ HÌNH LIỆU KHÁCH HÀNG CÓ ĐƯỢC CHẤP NHẬN VAY TÍNH DỤNG HAY KHÔNG</vt:lpstr>
      <vt:lpstr>Thành viên nhóm:</vt:lpstr>
      <vt:lpstr>Nội dung</vt:lpstr>
      <vt:lpstr>Mô tả bài toán</vt:lpstr>
      <vt:lpstr>Dữ liệu </vt:lpstr>
      <vt:lpstr>Cài đặt mô hình</vt:lpstr>
      <vt:lpstr>Cài đặt mô hình</vt:lpstr>
      <vt:lpstr>Cài đặt mô hình</vt:lpstr>
      <vt:lpstr>PowerPoint Presentation</vt:lpstr>
      <vt:lpstr>Đánh giá mô hình</vt:lpstr>
      <vt:lpstr>Kết luận</vt:lpstr>
      <vt:lpstr>CẢM ƠN</vt:lpstr>
    </vt:vector>
  </TitlesOfParts>
  <Company>Can 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Nguyen Thang</cp:lastModifiedBy>
  <cp:revision>253</cp:revision>
  <dcterms:created xsi:type="dcterms:W3CDTF">2022-07-01T08:15:00Z</dcterms:created>
  <dcterms:modified xsi:type="dcterms:W3CDTF">2025-07-12T08:27:39Z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0731D64E6DFD4537A8B7A0E4E24B454B_12</vt:lpwstr>
  </property>
  <property fmtid="{D5CDD505-2E9C-101B-9397-08002B2CF9AE}" pid="3" name="KSOProductBuildVer">
    <vt:lpwstr>1033-12.2.0.18283</vt:lpwstr>
  </property>
</Properties>
</file>